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7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9" r:id="rId22"/>
    <p:sldId id="278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4F7D7-DB58-5645-8EC8-6E067950FC83}" type="datetimeFigureOut">
              <a:rPr lang="en-US" smtClean="0"/>
              <a:t>11/12/12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F65A1-CAFE-2F4A-A9EA-6BA406351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38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96C8E-9A9B-FD4E-9E2B-D6ED1584B295}" type="datetimeFigureOut">
              <a:rPr lang="en-US" smtClean="0"/>
              <a:t>11/12/12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3188C-97DF-4B46-92F4-AF1BCF2B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902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6754-BCD1-2F4E-8176-DCB66CEE4E57}" type="datetime1">
              <a:rPr lang="en-US" smtClean="0"/>
              <a:t>11/12/12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7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702F-C7B6-0E49-8A24-860221C33013}" type="datetime1">
              <a:rPr lang="en-US" smtClean="0"/>
              <a:t>11/12/12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0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A972-8B67-F141-BE04-A6AC11296789}" type="datetime1">
              <a:rPr lang="en-US" smtClean="0"/>
              <a:t>11/12/12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2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2A07-A45D-9949-BC9F-8247E56B280D}" type="datetime1">
              <a:rPr lang="en-US" smtClean="0"/>
              <a:t>11/12/12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0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38FB-9E34-8D49-B99E-AB8175B09F6E}" type="datetime1">
              <a:rPr lang="en-US" smtClean="0"/>
              <a:t>11/12/12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8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4EB4-5F90-3345-AB93-14B0D0B0AB97}" type="datetime1">
              <a:rPr lang="en-US" smtClean="0"/>
              <a:t>11/12/12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6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E5AF-9A17-C446-BEE8-11341B981505}" type="datetime1">
              <a:rPr lang="en-US" smtClean="0"/>
              <a:t>11/12/12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8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2428-2CF2-574F-9A89-DC498EC75978}" type="datetime1">
              <a:rPr lang="en-US" smtClean="0"/>
              <a:t>11/12/12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7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4F97B-3FFE-0647-90DA-E83526979BCB}" type="datetime1">
              <a:rPr lang="en-US" smtClean="0"/>
              <a:t>11/12/12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9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EB45-35BA-B64E-9428-ABA97B3DFCDE}" type="datetime1">
              <a:rPr lang="en-US" smtClean="0"/>
              <a:t>11/12/12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5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54CF-11B8-0241-8AB8-305A510EE18C}" type="datetime1">
              <a:rPr lang="en-US" smtClean="0"/>
              <a:t>11/12/12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6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7220E-2EC4-B140-A4B4-53B958186B56}" type="datetime1">
              <a:rPr lang="en-US" smtClean="0"/>
              <a:t>11/12/12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306C4-786F-154B-BB35-89448845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7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ybrgrl/1295482521/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hyperlink" Target="http://www.flickr.com/photos/seattlemunicipalarchives/3762792170/" TargetMode="External"/><Relationship Id="rId7" Type="http://schemas.openxmlformats.org/officeDocument/2006/relationships/image" Target="../media/image4.gif"/><Relationship Id="rId8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www.flickr.com/photos/dcysurfer/2245864108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4654"/>
            <a:ext cx="7772400" cy="2338663"/>
          </a:xfrm>
        </p:spPr>
        <p:txBody>
          <a:bodyPr>
            <a:normAutofit/>
          </a:bodyPr>
          <a:lstStyle/>
          <a:p>
            <a:r>
              <a:rPr lang="en-US" dirty="0"/>
              <a:t>Re-Inventing the Wheel: The Re-Creation of Documents in a Bumble-Bee Organization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Ingbert Schmidt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1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4443"/>
          </a:xfrm>
        </p:spPr>
        <p:txBody>
          <a:bodyPr>
            <a:normAutofit/>
          </a:bodyPr>
          <a:lstStyle/>
          <a:p>
            <a:r>
              <a:rPr lang="en-US" dirty="0" smtClean="0"/>
              <a:t>Extremely important for active members to move from legitimate peripheral participation to centrally active.</a:t>
            </a:r>
          </a:p>
          <a:p>
            <a:pPr lvl="1"/>
            <a:r>
              <a:rPr lang="en-US" dirty="0" smtClean="0"/>
              <a:t>Document creation is one such path</a:t>
            </a:r>
          </a:p>
          <a:p>
            <a:pPr lvl="1"/>
            <a:r>
              <a:rPr lang="en-US" dirty="0" smtClean="0"/>
              <a:t>Entrusted with labor and ownership over creation leads to sense of ownership/belonging in RGSU</a:t>
            </a:r>
          </a:p>
          <a:p>
            <a:r>
              <a:rPr lang="en-US" dirty="0" smtClean="0"/>
              <a:t>Benefit of empowerment outweighs inefficiency of labor.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06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Empowerment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Experienced members will often encourage new members who are excited about (re-)creating a document</a:t>
            </a:r>
          </a:p>
          <a:p>
            <a:pPr lvl="1"/>
            <a:r>
              <a:rPr lang="en-US" dirty="0" smtClean="0"/>
              <a:t>Examples: FAQs, Flyers.</a:t>
            </a:r>
          </a:p>
          <a:p>
            <a:r>
              <a:rPr lang="en-US" dirty="0" smtClean="0"/>
              <a:t>Staff and experienced members much less likely to create documents for empowerment</a:t>
            </a:r>
          </a:p>
          <a:p>
            <a:r>
              <a:rPr lang="en-US" dirty="0" smtClean="0"/>
              <a:t>Have much more re-use because have already experienced the creation of documents.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16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act of re-creating a document often serves as a learning opportunity.</a:t>
            </a:r>
          </a:p>
          <a:p>
            <a:pPr lvl="1"/>
            <a:r>
              <a:rPr lang="en-US" dirty="0" smtClean="0"/>
              <a:t>Can be a form of teaching (</a:t>
            </a:r>
            <a:r>
              <a:rPr lang="en-US" dirty="0" err="1" smtClean="0"/>
              <a:t>Grzega</a:t>
            </a:r>
            <a:r>
              <a:rPr lang="en-US" dirty="0" smtClean="0"/>
              <a:t> 2006)</a:t>
            </a:r>
          </a:p>
          <a:p>
            <a:pPr lvl="1"/>
            <a:r>
              <a:rPr lang="en-US" dirty="0" smtClean="0"/>
              <a:t>Can be a form of learning by doing</a:t>
            </a:r>
          </a:p>
          <a:p>
            <a:pPr lvl="1"/>
            <a:r>
              <a:rPr lang="en-US" dirty="0" smtClean="0"/>
              <a:t>“Don't Reinvent The Wheel, Unless You Plan on Learning More About Wheels” – Jeff Atwood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52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Learning: Example – Guide to Running Department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188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At least three guides, DM1, DM2, DM3, created by 3 different people, M1, M2, M3</a:t>
            </a:r>
          </a:p>
          <a:p>
            <a:r>
              <a:rPr lang="en-US" dirty="0" smtClean="0"/>
              <a:t>M2 created her guide to capture her experience running department meetings in many different departments</a:t>
            </a:r>
          </a:p>
          <a:p>
            <a:pPr lvl="1"/>
            <a:r>
              <a:rPr lang="en-US" dirty="0" smtClean="0"/>
              <a:t>Created 5+ page guide with many details</a:t>
            </a:r>
          </a:p>
          <a:p>
            <a:r>
              <a:rPr lang="en-US" dirty="0" smtClean="0"/>
              <a:t>M3 knew about DM2, but without looking at it created DM3 to capture her experience trying to encourage people to do department meetings.</a:t>
            </a:r>
          </a:p>
          <a:p>
            <a:pPr lvl="1"/>
            <a:r>
              <a:rPr lang="en-US" dirty="0" smtClean="0"/>
              <a:t>Created 1 page guide with minimal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87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260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Personal touch is a way of taking ownership over document, and it takes many forms.</a:t>
            </a:r>
          </a:p>
          <a:p>
            <a:r>
              <a:rPr lang="en-US" dirty="0" smtClean="0"/>
              <a:t>Personalization makes the document special in a way that distinguishes it from other versions.</a:t>
            </a:r>
          </a:p>
          <a:p>
            <a:r>
              <a:rPr lang="en-US" dirty="0" smtClean="0"/>
              <a:t>Personalization is not sufficient alone as a reason to re-create a document, but can be a powerful contributing factor to the decision.</a:t>
            </a:r>
          </a:p>
          <a:p>
            <a:r>
              <a:rPr lang="en-US" dirty="0" smtClean="0"/>
              <a:t>Lightest form is a personal style, vocabulary, or in-joke.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67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Personalization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Deeper form is an intensely personal experience embodied in the document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Strike Reflection, strategic plans</a:t>
            </a:r>
          </a:p>
          <a:p>
            <a:pPr lvl="1"/>
            <a:r>
              <a:rPr lang="en-US" dirty="0" smtClean="0"/>
              <a:t>Department Meeting Guides</a:t>
            </a:r>
            <a:endParaRPr lang="en-US" dirty="0"/>
          </a:p>
          <a:p>
            <a:r>
              <a:rPr lang="en-US" dirty="0" smtClean="0"/>
              <a:t>Forms can range significantly.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80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24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RGSU is in a constantly changing environment, needs to be responsive to current situation.</a:t>
            </a:r>
          </a:p>
          <a:p>
            <a:r>
              <a:rPr lang="en-US" dirty="0" smtClean="0"/>
              <a:t>One of the benefits of document re-creation is that the produced documents are produced for the moment.</a:t>
            </a:r>
          </a:p>
          <a:p>
            <a:r>
              <a:rPr lang="en-US" dirty="0" smtClean="0"/>
              <a:t>For example, DM2 was created specifically for the situation of getting lots of departments that were very different in nature to run meetings, so incorporated flexibility and principles.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33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9538"/>
          </a:xfrm>
        </p:spPr>
        <p:txBody>
          <a:bodyPr>
            <a:normAutofit/>
          </a:bodyPr>
          <a:lstStyle/>
          <a:p>
            <a:r>
              <a:rPr lang="en-US" dirty="0" smtClean="0"/>
              <a:t>DM3 was created at a time when lots of people wanted to run department meetings, but were worried that it might be too hard, too time consuming, so focused on how simple a meeting could be.</a:t>
            </a:r>
          </a:p>
          <a:p>
            <a:r>
              <a:rPr lang="en-US" dirty="0" smtClean="0"/>
              <a:t>Both were created to be general purpose documents, but their contextual customization made them especially useful.</a:t>
            </a:r>
          </a:p>
          <a:p>
            <a:r>
              <a:rPr lang="en-US" dirty="0" smtClean="0"/>
              <a:t>Neither has seen long-term adoption.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10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7260"/>
            <a:ext cx="8229600" cy="4982860"/>
          </a:xfrm>
        </p:spPr>
        <p:txBody>
          <a:bodyPr>
            <a:normAutofit/>
          </a:bodyPr>
          <a:lstStyle/>
          <a:p>
            <a:r>
              <a:rPr lang="en-US" dirty="0" smtClean="0"/>
              <a:t>Empowerment and Learning can be sufficient to motivate document re-creation.</a:t>
            </a:r>
          </a:p>
          <a:p>
            <a:r>
              <a:rPr lang="en-US" dirty="0" smtClean="0"/>
              <a:t>Personalization and Customization often contribute to the motivation.</a:t>
            </a:r>
          </a:p>
          <a:p>
            <a:r>
              <a:rPr lang="en-US" dirty="0" smtClean="0"/>
              <a:t>Most often the initial push to document re-creation is that it is simpler to create the document anew than to find it in the archive.</a:t>
            </a:r>
          </a:p>
          <a:p>
            <a:r>
              <a:rPr lang="en-US" dirty="0" smtClean="0"/>
              <a:t>Well known fact, so I will just review factors relevant to the RGSU.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5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Simplification: Motivations in the RGSU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810"/>
            <a:ext cx="8229600" cy="49054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RGSU Archive split over many media: Paper, multiple file systems on different computers, </a:t>
            </a:r>
            <a:r>
              <a:rPr lang="en-US" dirty="0" err="1" smtClean="0"/>
              <a:t>Dropbox</a:t>
            </a:r>
            <a:r>
              <a:rPr lang="en-US" dirty="0" smtClean="0"/>
              <a:t> &amp; Google Docs, email archives.</a:t>
            </a:r>
          </a:p>
          <a:p>
            <a:r>
              <a:rPr lang="en-US" dirty="0" smtClean="0"/>
              <a:t>Access—not everybody has it.</a:t>
            </a:r>
          </a:p>
          <a:p>
            <a:r>
              <a:rPr lang="en-US" dirty="0" smtClean="0"/>
              <a:t>Multiple locations where a particular document might live – despite frequent reorganization.</a:t>
            </a:r>
          </a:p>
          <a:p>
            <a:r>
              <a:rPr lang="en-US" dirty="0" smtClean="0"/>
              <a:t>Lack of knowledge of what is in the filing system.</a:t>
            </a:r>
          </a:p>
          <a:p>
            <a:r>
              <a:rPr lang="en-US" dirty="0" smtClean="0"/>
              <a:t>Participants do not think to look.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5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 Emphasis: Reuse of Documents</a:t>
            </a:r>
            <a:endParaRPr lang="en-US" dirty="0"/>
          </a:p>
        </p:txBody>
      </p:sp>
      <p:pic>
        <p:nvPicPr>
          <p:cNvPr id="5" name="Picture 4" descr="library_cybrgrl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801670" cy="5068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2152" y="6486531"/>
            <a:ext cx="10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3"/>
              </a:rPr>
              <a:t>Photo: cybrgrl</a:t>
            </a:r>
            <a:endParaRPr lang="en-US" sz="1200" dirty="0"/>
          </a:p>
        </p:txBody>
      </p:sp>
      <p:pic>
        <p:nvPicPr>
          <p:cNvPr id="8" name="Picture 7" descr="Bat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5" y="1417638"/>
            <a:ext cx="1256421" cy="17577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85417" y="3126776"/>
            <a:ext cx="1133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Marcia Bates</a:t>
            </a:r>
            <a:endParaRPr lang="en-US" sz="1400" dirty="0"/>
          </a:p>
        </p:txBody>
      </p:sp>
      <p:pic>
        <p:nvPicPr>
          <p:cNvPr id="10" name="Picture 9" descr="archives_seattle_municiple_archives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70" y="3512002"/>
            <a:ext cx="4535495" cy="29745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88871" y="6438471"/>
            <a:ext cx="2287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6"/>
              </a:rPr>
              <a:t>Photo: Seattle Municiple Archives</a:t>
            </a:r>
            <a:endParaRPr lang="en-US" sz="1200" dirty="0"/>
          </a:p>
        </p:txBody>
      </p:sp>
      <p:pic>
        <p:nvPicPr>
          <p:cNvPr id="12" name="Picture 11" descr="Dr._S._R_Ranganathan_3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751" y="1417638"/>
            <a:ext cx="1239125" cy="17091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03790" y="3111286"/>
            <a:ext cx="149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S. R. </a:t>
            </a:r>
            <a:r>
              <a:rPr lang="en-US" sz="1400" dirty="0" err="1" smtClean="0"/>
              <a:t>Ranganathan</a:t>
            </a:r>
            <a:endParaRPr lang="en-US" sz="1400" dirty="0" smtClean="0"/>
          </a:p>
        </p:txBody>
      </p:sp>
      <p:pic>
        <p:nvPicPr>
          <p:cNvPr id="14" name="Picture 13" descr="Paul_Marie_Ghislain_Otle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084" y="1417638"/>
            <a:ext cx="1478281" cy="17092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53035" y="3126776"/>
            <a:ext cx="909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Paul </a:t>
            </a:r>
            <a:r>
              <a:rPr lang="en-US" sz="1400" dirty="0" err="1" smtClean="0"/>
              <a:t>Otlet</a:t>
            </a:r>
            <a:endParaRPr lang="en-US" sz="1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05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63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Conversation Enabler</a:t>
            </a:r>
          </a:p>
          <a:p>
            <a:pPr lvl="1"/>
            <a:r>
              <a:rPr lang="en-US" dirty="0" smtClean="0"/>
              <a:t>Documents that do not stand alone very well</a:t>
            </a:r>
          </a:p>
          <a:p>
            <a:pPr lvl="1"/>
            <a:r>
              <a:rPr lang="en-US" dirty="0" smtClean="0"/>
              <a:t>Vital for facilitating F2F conversation</a:t>
            </a:r>
          </a:p>
          <a:p>
            <a:pPr lvl="1"/>
            <a:r>
              <a:rPr lang="en-US" dirty="0" smtClean="0"/>
              <a:t>Extremely popular – mostly by experienced people</a:t>
            </a:r>
          </a:p>
          <a:p>
            <a:r>
              <a:rPr lang="en-US" dirty="0" smtClean="0"/>
              <a:t>Knowledge contained within people (Myth of Paperless Office)</a:t>
            </a:r>
          </a:p>
          <a:p>
            <a:pPr lvl="1"/>
            <a:r>
              <a:rPr lang="en-US" dirty="0" smtClean="0"/>
              <a:t>Few Documents are reused</a:t>
            </a:r>
          </a:p>
          <a:p>
            <a:pPr lvl="1"/>
            <a:r>
              <a:rPr lang="en-US" dirty="0" smtClean="0"/>
              <a:t>Those that are – reused socially (Bargaining), when reused effectively (exception: Grievance)</a:t>
            </a:r>
          </a:p>
          <a:p>
            <a:r>
              <a:rPr lang="en-US" dirty="0" smtClean="0"/>
              <a:t>Suggests that the way to move forward is focusing on work and work needs, rather than documents and document structures.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91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Reflections documents remain largely unread unless there is practically </a:t>
            </a:r>
            <a:r>
              <a:rPr lang="en-US" b="1" i="1" dirty="0" smtClean="0"/>
              <a:t>no</a:t>
            </a:r>
            <a:r>
              <a:rPr lang="en-US" dirty="0" smtClean="0"/>
              <a:t> organizational memory.</a:t>
            </a:r>
          </a:p>
          <a:p>
            <a:r>
              <a:rPr lang="en-US" dirty="0" smtClean="0"/>
              <a:t>Document Salience: make documents that are likely to be reused easier to find.</a:t>
            </a:r>
          </a:p>
          <a:p>
            <a:pPr lvl="1"/>
            <a:r>
              <a:rPr lang="en-US" dirty="0" smtClean="0"/>
              <a:t>Organization: by task instead of by date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1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Committee_Doc_a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35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634"/>
            <a:ext cx="8229600" cy="54358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Empowerment transitions members from being legitimate peripheral participants to centrally active members.</a:t>
            </a:r>
          </a:p>
          <a:p>
            <a:r>
              <a:rPr lang="en-US" dirty="0" smtClean="0"/>
              <a:t>Learning allows members to reflect on their experience and capture it for others.</a:t>
            </a:r>
          </a:p>
          <a:p>
            <a:r>
              <a:rPr lang="en-US" dirty="0" smtClean="0"/>
              <a:t>Personalization is important to help motivate volunteers to get the work done.</a:t>
            </a:r>
          </a:p>
          <a:p>
            <a:r>
              <a:rPr lang="en-US" dirty="0" smtClean="0"/>
              <a:t>Customization allows the created documents to be more relevant to the current situation.</a:t>
            </a:r>
          </a:p>
          <a:p>
            <a:r>
              <a:rPr lang="en-US" dirty="0" smtClean="0"/>
              <a:t>Simplification? </a:t>
            </a:r>
            <a:r>
              <a:rPr lang="en-US" dirty="0"/>
              <a:t>S</a:t>
            </a:r>
            <a:r>
              <a:rPr lang="en-US" dirty="0" smtClean="0"/>
              <a:t>ometimes it is just too much of a pain to find the darn thing.</a:t>
            </a:r>
          </a:p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6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why use an existing document if you can create one from scratch?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2090"/>
          </a:xfrm>
        </p:spPr>
        <p:txBody>
          <a:bodyPr>
            <a:normAutofit/>
          </a:bodyPr>
          <a:lstStyle/>
          <a:p>
            <a:r>
              <a:rPr lang="en-US" dirty="0" smtClean="0"/>
              <a:t>Surprising how often participants created already existing documents from scratch.</a:t>
            </a:r>
          </a:p>
          <a:p>
            <a:r>
              <a:rPr lang="en-US" dirty="0" smtClean="0"/>
              <a:t>Why do they do this?</a:t>
            </a:r>
          </a:p>
          <a:p>
            <a:pPr lvl="1"/>
            <a:r>
              <a:rPr lang="en-US" dirty="0" smtClean="0"/>
              <a:t>Empowerment</a:t>
            </a:r>
          </a:p>
          <a:p>
            <a:pPr lvl="1"/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Personalization</a:t>
            </a:r>
          </a:p>
          <a:p>
            <a:pPr lvl="1"/>
            <a:r>
              <a:rPr lang="en-US" dirty="0" smtClean="0"/>
              <a:t>Customization</a:t>
            </a:r>
          </a:p>
          <a:p>
            <a:pPr lvl="1"/>
            <a:r>
              <a:rPr lang="en-US" dirty="0" smtClean="0"/>
              <a:t>Simplification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123"/>
            <a:ext cx="8229600" cy="5111549"/>
          </a:xfrm>
        </p:spPr>
        <p:txBody>
          <a:bodyPr>
            <a:normAutofit/>
          </a:bodyPr>
          <a:lstStyle/>
          <a:p>
            <a:r>
              <a:rPr lang="en-US" dirty="0" smtClean="0"/>
              <a:t>Methods:</a:t>
            </a:r>
          </a:p>
          <a:p>
            <a:pPr lvl="1"/>
            <a:r>
              <a:rPr lang="en-US" dirty="0" smtClean="0"/>
              <a:t>Participant Observation</a:t>
            </a:r>
          </a:p>
          <a:p>
            <a:pPr lvl="1"/>
            <a:r>
              <a:rPr lang="en-US" dirty="0" smtClean="0"/>
              <a:t>Interviews</a:t>
            </a:r>
          </a:p>
          <a:p>
            <a:pPr lvl="1"/>
            <a:r>
              <a:rPr lang="en-US" dirty="0" smtClean="0"/>
              <a:t>Document Analysis</a:t>
            </a:r>
          </a:p>
          <a:p>
            <a:r>
              <a:rPr lang="en-US" dirty="0" smtClean="0"/>
              <a:t>Ethnographic-like, but not true ethnography</a:t>
            </a:r>
          </a:p>
          <a:p>
            <a:pPr lvl="1"/>
            <a:r>
              <a:rPr lang="en-US" dirty="0" smtClean="0"/>
              <a:t>Same diversity of methods, emphasis on Participant Observation</a:t>
            </a:r>
          </a:p>
          <a:p>
            <a:pPr lvl="1"/>
            <a:r>
              <a:rPr lang="en-US" dirty="0" smtClean="0"/>
              <a:t>Different goal: to understand the functional how</a:t>
            </a:r>
          </a:p>
          <a:p>
            <a:pPr lvl="1"/>
            <a:r>
              <a:rPr lang="en-US" dirty="0" smtClean="0"/>
              <a:t>Not: to understand the human experience (culture)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0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Union of Graduate Students: ~2700 people, 50-80 active members at any point in time.</a:t>
            </a:r>
          </a:p>
          <a:p>
            <a:r>
              <a:rPr lang="en-US" dirty="0" smtClean="0"/>
              <a:t>Strong </a:t>
            </a:r>
            <a:r>
              <a:rPr lang="en-US" dirty="0" smtClean="0"/>
              <a:t>commitment to preserving knowledge</a:t>
            </a:r>
          </a:p>
          <a:p>
            <a:pPr lvl="1"/>
            <a:r>
              <a:rPr lang="en-US" dirty="0" smtClean="0"/>
              <a:t>Large Archive of documents: 6-8 filing cabinets full; shelves of binders; 40 Gb of files mostly text &amp; images; Google Docs; </a:t>
            </a:r>
            <a:r>
              <a:rPr lang="en-US" dirty="0" err="1" smtClean="0"/>
              <a:t>Dropbox</a:t>
            </a:r>
            <a:r>
              <a:rPr lang="en-US" dirty="0" smtClean="0"/>
              <a:t>; Mailman Archive</a:t>
            </a:r>
          </a:p>
          <a:p>
            <a:pPr lvl="1"/>
            <a:r>
              <a:rPr lang="en-US" dirty="0" smtClean="0"/>
              <a:t>15-20 years worth of documents</a:t>
            </a:r>
          </a:p>
          <a:p>
            <a:pPr lvl="1"/>
            <a:r>
              <a:rPr lang="en-US" dirty="0" smtClean="0"/>
              <a:t>Detailed transcription-style minutes taken at many meetings.</a:t>
            </a:r>
          </a:p>
          <a:p>
            <a:pPr lvl="1"/>
            <a:r>
              <a:rPr lang="en-US" dirty="0" smtClean="0"/>
              <a:t>Significant amount of time spent saving documents and keeping them accessible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Researched Graduate Student Union (RGSU)</a:t>
            </a:r>
            <a:endParaRPr lang="en-US" sz="3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3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Researched Graduate Student Union (RGSU)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143"/>
            <a:ext cx="8229600" cy="52819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Extremely high turnover:</a:t>
            </a:r>
          </a:p>
          <a:p>
            <a:pPr lvl="1"/>
            <a:r>
              <a:rPr lang="en-US" dirty="0" smtClean="0"/>
              <a:t>Members are active 1 year on average</a:t>
            </a:r>
          </a:p>
          <a:p>
            <a:pPr lvl="1"/>
            <a:r>
              <a:rPr lang="en-US" dirty="0" smtClean="0"/>
              <a:t>Every year almost completely new leadership</a:t>
            </a:r>
          </a:p>
          <a:p>
            <a:pPr lvl="1"/>
            <a:r>
              <a:rPr lang="en-US" dirty="0" smtClean="0"/>
              <a:t>Bargaining Cycle is typically 3 years</a:t>
            </a:r>
          </a:p>
          <a:p>
            <a:r>
              <a:rPr lang="en-US" dirty="0" smtClean="0"/>
              <a:t>Organization is constantly on the verge of falling apart</a:t>
            </a:r>
          </a:p>
          <a:p>
            <a:pPr lvl="1"/>
            <a:r>
              <a:rPr lang="en-US" dirty="0" smtClean="0"/>
              <a:t>How-to knowledge and organizational history is constantly being lost</a:t>
            </a:r>
          </a:p>
          <a:p>
            <a:pPr lvl="1"/>
            <a:r>
              <a:rPr lang="en-US" dirty="0" smtClean="0"/>
              <a:t>Very minimal training for most activities</a:t>
            </a:r>
          </a:p>
          <a:p>
            <a:pPr lvl="1"/>
            <a:r>
              <a:rPr lang="en-US" dirty="0" smtClean="0"/>
              <a:t>Yet is still very successful, AND in the same way as 10 years ago (Tuition Waivers)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0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RGSU as a Bumblebee Organization</a:t>
            </a:r>
            <a:endParaRPr lang="en-US" dirty="0"/>
          </a:p>
        </p:txBody>
      </p:sp>
      <p:pic>
        <p:nvPicPr>
          <p:cNvPr id="4" name="Content Placeholder 3" descr="bumblebe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" b="874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887605" y="6209532"/>
            <a:ext cx="1374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3"/>
              </a:rPr>
              <a:t>Photo: Dave Young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3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Results: </a:t>
            </a:r>
            <a:br>
              <a:rPr lang="en-US" dirty="0" smtClean="0"/>
            </a:br>
            <a:r>
              <a:rPr lang="en-US" dirty="0" smtClean="0"/>
              <a:t>Factors </a:t>
            </a:r>
            <a:r>
              <a:rPr lang="en-US" dirty="0" smtClean="0"/>
              <a:t>in Favor of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Time is highly valued</a:t>
            </a:r>
          </a:p>
          <a:p>
            <a:r>
              <a:rPr lang="en-US" dirty="0" smtClean="0"/>
              <a:t>Labor is highly valued</a:t>
            </a:r>
          </a:p>
          <a:p>
            <a:pPr lvl="1"/>
            <a:r>
              <a:rPr lang="en-US" dirty="0" smtClean="0"/>
              <a:t>Vast majority of work performed by volunteers</a:t>
            </a:r>
          </a:p>
          <a:p>
            <a:pPr lvl="1"/>
            <a:r>
              <a:rPr lang="en-US" dirty="0" smtClean="0"/>
              <a:t>More work than time and energy to do it</a:t>
            </a:r>
          </a:p>
          <a:p>
            <a:pPr lvl="1"/>
            <a:r>
              <a:rPr lang="en-US" dirty="0" smtClean="0"/>
              <a:t>Constant transition in people: ~40-70 active members</a:t>
            </a:r>
          </a:p>
          <a:p>
            <a:pPr lvl="1"/>
            <a:r>
              <a:rPr lang="en-US" dirty="0" smtClean="0"/>
              <a:t>All are full time students, nearly all are working</a:t>
            </a:r>
          </a:p>
          <a:p>
            <a:r>
              <a:rPr lang="en-US" dirty="0" smtClean="0"/>
              <a:t>Every participant is an expert at using and managing 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1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Hidden Benefits of </a:t>
            </a:r>
            <a:br>
              <a:rPr lang="en-US" dirty="0" smtClean="0"/>
            </a:br>
            <a:r>
              <a:rPr lang="en-US" dirty="0" smtClean="0"/>
              <a:t>Document Re-Creation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Participants are </a:t>
            </a:r>
            <a:r>
              <a:rPr lang="en-US" i="1" dirty="0" smtClean="0"/>
              <a:t>frustrated</a:t>
            </a:r>
            <a:r>
              <a:rPr lang="en-US" dirty="0" smtClean="0"/>
              <a:t> that existing documents are constantly being re-created</a:t>
            </a:r>
          </a:p>
          <a:p>
            <a:r>
              <a:rPr lang="en-US" dirty="0" smtClean="0"/>
              <a:t>Participants are constantly trying to develop ways of better making documents accessible</a:t>
            </a:r>
          </a:p>
          <a:p>
            <a:r>
              <a:rPr lang="en-US" dirty="0" smtClean="0"/>
              <a:t>Why does re-creation happen?</a:t>
            </a:r>
          </a:p>
          <a:p>
            <a:r>
              <a:rPr lang="en-US" dirty="0" smtClean="0"/>
              <a:t>Because there are benefits to document re-creation that far outweigh the efficiencies of document re-use.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306C4-786F-154B-BB35-894488456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09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1231</Words>
  <Application>Microsoft Macintosh PowerPoint</Application>
  <PresentationFormat>On-screen Show (4:3)</PresentationFormat>
  <Paragraphs>151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Re-Inventing the Wheel: The Re-Creation of Documents in a Bumble-Bee Organization </vt:lpstr>
      <vt:lpstr>LIS Emphasis: Reuse of Documents</vt:lpstr>
      <vt:lpstr>But why use an existing document if you can create one from scratch?</vt:lpstr>
      <vt:lpstr>Research Methods</vt:lpstr>
      <vt:lpstr>Researched Graduate Student Union (RGSU)</vt:lpstr>
      <vt:lpstr>Researched Graduate Student Union (RGSU)</vt:lpstr>
      <vt:lpstr>RGSU as a Bumblebee Organization</vt:lpstr>
      <vt:lpstr>Preliminary Results:  Factors in Favor of Reuse</vt:lpstr>
      <vt:lpstr>Hidden Benefits of  Document Re-Creation</vt:lpstr>
      <vt:lpstr>Empowerment</vt:lpstr>
      <vt:lpstr>Empowerment cont’d</vt:lpstr>
      <vt:lpstr>Learning</vt:lpstr>
      <vt:lpstr>Learning: Example – Guide to Running Department Meetings</vt:lpstr>
      <vt:lpstr>Personalization</vt:lpstr>
      <vt:lpstr>Personalization cont’d</vt:lpstr>
      <vt:lpstr>Customization</vt:lpstr>
      <vt:lpstr>Customization cont’d</vt:lpstr>
      <vt:lpstr>Simplification</vt:lpstr>
      <vt:lpstr>Simplification: Motivations in the RGSU</vt:lpstr>
      <vt:lpstr>Other Findings</vt:lpstr>
      <vt:lpstr>Implications</vt:lpstr>
      <vt:lpstr>Example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Ingbert Schmidt</dc:creator>
  <cp:lastModifiedBy>Ingbert Schmidt</cp:lastModifiedBy>
  <cp:revision>53</cp:revision>
  <dcterms:created xsi:type="dcterms:W3CDTF">2012-10-18T04:47:03Z</dcterms:created>
  <dcterms:modified xsi:type="dcterms:W3CDTF">2012-11-13T14:04:00Z</dcterms:modified>
</cp:coreProperties>
</file>